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9" r:id="rId6"/>
    <p:sldId id="261" r:id="rId7"/>
    <p:sldId id="262" r:id="rId8"/>
    <p:sldId id="275" r:id="rId9"/>
    <p:sldId id="263" r:id="rId10"/>
    <p:sldId id="270" r:id="rId11"/>
    <p:sldId id="271" r:id="rId12"/>
    <p:sldId id="272" r:id="rId13"/>
    <p:sldId id="273" r:id="rId14"/>
    <p:sldId id="266" r:id="rId15"/>
    <p:sldId id="274" r:id="rId16"/>
  </p:sldIdLst>
  <p:sldSz cx="9144000" cy="5143500" type="screen16x9"/>
  <p:notesSz cx="6858000" cy="9144000"/>
  <p:embeddedFontLst>
    <p:embeddedFont>
      <p:font typeface="微软雅黑" pitchFamily="34" charset="-122"/>
      <p:regular r:id="rId19"/>
      <p:bold r:id="rId20"/>
    </p:embeddedFont>
    <p:embeddedFont>
      <p:font typeface="Sniglet" charset="0"/>
      <p:regular r:id="rId21"/>
    </p:embeddedFont>
    <p:embeddedFont>
      <p:font typeface="等线" pitchFamily="2" charset="-122"/>
      <p:regular r:id="rId22"/>
      <p:bold r:id="rId23"/>
    </p:embeddedFont>
    <p:embeddedFont>
      <p:font typeface="Walter Turncoat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-774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跨境小学生</a:t>
            </a:r>
            <a:r>
              <a:rPr lang="en-US" altLang="zh-CN" dirty="0">
                <a:solidFill>
                  <a:schemeClr val="bg1"/>
                </a:solidFill>
              </a:rPr>
              <a:t>@</a:t>
            </a:r>
            <a:r>
              <a:rPr lang="zh-CN" altLang="en-US" dirty="0">
                <a:solidFill>
                  <a:schemeClr val="bg1"/>
                </a:solidFill>
              </a:rPr>
              <a:t>版权所有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EE078-ECF2-4A76-97FF-616D24024A86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DC35E-A6E0-4D6A-81E3-7CE5852FB2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59174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2673948"/>
      </p:ext>
    </p:extLst>
  </p:cSld>
  <p:clrMap bg1="lt1" tx1="dk1" bg2="dk2" tx2="lt2" accent1="accent1" accent2="accent2" accent3="accent3" accent4="accent4" accent5="accent5" accent6="accent6" hlink="hlink" folHlink="folHlink"/>
  <p:hf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247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135872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 panose="02000000000000000000"/>
              <a:buNone/>
              <a:defRPr sz="2600">
                <a:solidFill>
                  <a:srgbClr val="FFFFFF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 panose="04070505030100020000"/>
              <a:buChar char="✘"/>
              <a:defRPr sz="2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 panose="04070505030100020000"/>
              <a:buChar char="○"/>
              <a:defRPr sz="2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 panose="04070505030100020000"/>
              <a:buChar char="■"/>
              <a:defRPr sz="2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 panose="04070505030100020000"/>
              <a:buChar char="●"/>
              <a:defRPr sz="2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 panose="04070505030100020000"/>
              <a:buChar char="○"/>
              <a:defRPr sz="2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 panose="04070505030100020000"/>
              <a:buChar char="■"/>
              <a:defRPr sz="2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 panose="04070505030100020000"/>
              <a:buChar char="●"/>
              <a:defRPr sz="2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 panose="04070505030100020000"/>
              <a:buChar char="○"/>
              <a:defRPr sz="2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 panose="04070505030100020000"/>
              <a:buChar char="■"/>
              <a:defRPr sz="2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ransition>
    <p:fade thruBlk="1"/>
  </p:transition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2548" y="1868557"/>
            <a:ext cx="7772400" cy="1101725"/>
          </a:xfrm>
        </p:spPr>
        <p:txBody>
          <a:bodyPr/>
          <a:lstStyle/>
          <a:p>
            <a:r>
              <a:rPr lang="zh-CN" altLang="en-US" sz="4800" dirty="0" smtClean="0">
                <a:latin typeface="微软雅黑" pitchFamily="34" charset="-122"/>
                <a:ea typeface="微软雅黑" pitchFamily="34" charset="-122"/>
              </a:rPr>
              <a:t>亚马逊如何申请品牌白名单</a:t>
            </a:r>
            <a:endParaRPr lang="zh-CN" altLang="en-US" sz="4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详细实操步骤</a:t>
            </a:r>
            <a:endParaRPr lang="zh-CN" altLang="en-US" dirty="0"/>
          </a:p>
        </p:txBody>
      </p:sp>
      <p:pic>
        <p:nvPicPr>
          <p:cNvPr id="1026" name="Picture 2" descr="C:\Users\Admin\Desktop\u=2317454338,4028085664&amp;fm=26&amp;gp=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353" y="-162275"/>
            <a:ext cx="2030832" cy="20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48;p11"/>
          <p:cNvGrpSpPr/>
          <p:nvPr/>
        </p:nvGrpSpPr>
        <p:grpSpPr>
          <a:xfrm rot="495514">
            <a:off x="2898110" y="3394484"/>
            <a:ext cx="1014485" cy="642684"/>
            <a:chOff x="238125" y="1918825"/>
            <a:chExt cx="1042450" cy="660400"/>
          </a:xfrm>
        </p:grpSpPr>
        <p:sp>
          <p:nvSpPr>
            <p:cNvPr id="6" name="Google Shape;49;p11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0;p1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55;p11"/>
          <p:cNvSpPr/>
          <p:nvPr/>
        </p:nvSpPr>
        <p:spPr>
          <a:xfrm>
            <a:off x="6792549" y="3602311"/>
            <a:ext cx="2058017" cy="1015968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026922" y="3936528"/>
            <a:ext cx="175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By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老陈聊跨境</a:t>
            </a:r>
            <a:endParaRPr lang="zh-CN" altLang="en-US" sz="1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47898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9174" y="187257"/>
            <a:ext cx="7772400" cy="1101725"/>
          </a:xfrm>
        </p:spPr>
        <p:txBody>
          <a:bodyPr/>
          <a:lstStyle/>
          <a:p>
            <a:r>
              <a:rPr lang="zh-CN" altLang="en-US" dirty="0" smtClean="0"/>
              <a:t>打开我们刚刚开的这个</a:t>
            </a:r>
            <a:r>
              <a:rPr lang="en-US" altLang="zh-CN" dirty="0" smtClean="0"/>
              <a:t>case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18" y="1095855"/>
            <a:ext cx="7260130" cy="3245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777086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9174" y="187257"/>
            <a:ext cx="7772400" cy="1101725"/>
          </a:xfrm>
        </p:spPr>
        <p:txBody>
          <a:bodyPr/>
          <a:lstStyle/>
          <a:p>
            <a:r>
              <a:rPr lang="zh-CN" altLang="en-US" dirty="0" smtClean="0"/>
              <a:t>点击回复</a:t>
            </a:r>
            <a:r>
              <a:rPr lang="en-US" altLang="zh-CN" dirty="0" smtClean="0"/>
              <a:t>case</a:t>
            </a:r>
            <a:endParaRPr lang="zh-CN" altLang="en-US" dirty="0"/>
          </a:p>
        </p:txBody>
      </p:sp>
      <p:pic>
        <p:nvPicPr>
          <p:cNvPr id="10242" name="Picture 2" descr="C:\Users\Admin\Desktop\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17" y="1193912"/>
            <a:ext cx="7008919" cy="314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7437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9174" y="187257"/>
            <a:ext cx="7772400" cy="1101725"/>
          </a:xfrm>
        </p:spPr>
        <p:txBody>
          <a:bodyPr/>
          <a:lstStyle/>
          <a:p>
            <a:r>
              <a:rPr lang="zh-CN" altLang="en-US" dirty="0" smtClean="0"/>
              <a:t>填写相关的信息，上传相关的文件</a:t>
            </a:r>
            <a:endParaRPr lang="zh-CN" altLang="en-US" dirty="0"/>
          </a:p>
        </p:txBody>
      </p:sp>
      <p:pic>
        <p:nvPicPr>
          <p:cNvPr id="11266" name="Picture 2" descr="C:\Users\Admin\Desktop\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13" y="1283172"/>
            <a:ext cx="7039081" cy="305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36454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9174" y="187257"/>
            <a:ext cx="7772400" cy="1101725"/>
          </a:xfrm>
        </p:spPr>
        <p:txBody>
          <a:bodyPr/>
          <a:lstStyle/>
          <a:p>
            <a:r>
              <a:rPr lang="zh-CN" altLang="en-US" dirty="0" smtClean="0"/>
              <a:t>邮件回复成功之后会收到这样的邮件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等待</a:t>
            </a:r>
            <a:r>
              <a:rPr lang="en-US" altLang="zh-CN" dirty="0" smtClean="0"/>
              <a:t>3-5</a:t>
            </a:r>
            <a:r>
              <a:rPr lang="zh-CN" altLang="en-US" dirty="0" smtClean="0"/>
              <a:t>个工作日就会收到审核结果通知</a:t>
            </a:r>
            <a:endParaRPr lang="zh-CN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40" y="1699612"/>
            <a:ext cx="7717912" cy="2097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84065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0391" y="1167917"/>
            <a:ext cx="7772400" cy="3357700"/>
          </a:xfrm>
        </p:spPr>
        <p:txBody>
          <a:bodyPr/>
          <a:lstStyle/>
          <a:p>
            <a:pPr algn="l"/>
            <a:r>
              <a:rPr lang="en-US" altLang="zh-CN" sz="2400" dirty="0" smtClean="0"/>
              <a:t>1.</a:t>
            </a:r>
            <a:r>
              <a:rPr lang="zh-CN" altLang="en-US" sz="2400" dirty="0" smtClean="0"/>
              <a:t>你的品牌名字必须是查询过的，有大概率能通过的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2.</a:t>
            </a:r>
            <a:r>
              <a:rPr lang="zh-CN" altLang="en-US" sz="2400" dirty="0" smtClean="0"/>
              <a:t>你提供的商品图片和包装图片必须包含你的商标，不能</a:t>
            </a:r>
            <a:r>
              <a:rPr lang="en-US" altLang="zh-CN" sz="2400" dirty="0" smtClean="0"/>
              <a:t>PS</a:t>
            </a:r>
            <a:r>
              <a:rPr lang="zh-CN" altLang="en-US" sz="2400" dirty="0" smtClean="0"/>
              <a:t>，也不能贴上去。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3.</a:t>
            </a:r>
            <a:r>
              <a:rPr lang="zh-CN" altLang="en-US" sz="2400" dirty="0" smtClean="0"/>
              <a:t>品牌白名单通过之后，我们就可以使用这个品牌上传商品，但是还是需要</a:t>
            </a:r>
            <a:r>
              <a:rPr lang="en-US" altLang="zh-CN" sz="2400" dirty="0" smtClean="0"/>
              <a:t>UPC</a:t>
            </a:r>
            <a:r>
              <a:rPr lang="zh-CN" altLang="en-US" sz="2400" dirty="0" smtClean="0"/>
              <a:t>，如果不想用</a:t>
            </a:r>
            <a:r>
              <a:rPr lang="en-US" altLang="zh-CN" sz="2400" dirty="0" smtClean="0"/>
              <a:t>UPC</a:t>
            </a:r>
            <a:r>
              <a:rPr lang="zh-CN" altLang="en-US" sz="2400" dirty="0" smtClean="0"/>
              <a:t>，需要再次申请</a:t>
            </a:r>
            <a:r>
              <a:rPr lang="en-US" altLang="zh-CN" sz="2400" dirty="0" smtClean="0"/>
              <a:t>GTIN</a:t>
            </a:r>
            <a:r>
              <a:rPr lang="zh-CN" altLang="en-US" sz="2400" dirty="0" smtClean="0"/>
              <a:t>豁免。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4.</a:t>
            </a:r>
            <a:r>
              <a:rPr lang="zh-CN" altLang="en-US" sz="2400" dirty="0" smtClean="0"/>
              <a:t>品牌白名单只是暂时的，如果你一直不申请商标有可能被别人抢注册，同时有可能被人投诉售假（被封店铺）。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26533" y="129283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品牌白名单申请注意事项</a:t>
            </a:r>
            <a:endParaRPr lang="zh-CN" altLang="en-US" sz="5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13514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dmin\Desktop\公开课直播链接及回放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4" b="4541"/>
          <a:stretch/>
        </p:blipFill>
        <p:spPr bwMode="auto">
          <a:xfrm>
            <a:off x="-1" y="0"/>
            <a:ext cx="3533229" cy="514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\Desktop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143" y="2194291"/>
            <a:ext cx="5127297" cy="182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4204254" y="949258"/>
            <a:ext cx="4263887" cy="442221"/>
          </a:xfrm>
        </p:spPr>
        <p:txBody>
          <a:bodyPr/>
          <a:lstStyle/>
          <a:p>
            <a:r>
              <a:rPr lang="zh-CN" altLang="en-US" dirty="0" smtClean="0"/>
              <a:t>更多干货分享，请关注我的微信主页或者微信！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558858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29877" y="483058"/>
            <a:ext cx="71379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zh-CN" altLang="en-US" sz="2800" kern="1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使用你要注册的品牌名字填写到库存文件使用表格上传产品</a:t>
            </a:r>
            <a:r>
              <a:rPr lang="en-US" altLang="zh-CN" sz="2800" kern="1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26" name="Picture 2" descr="C:\Users\Admin\Desktop\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76" y="1899635"/>
            <a:ext cx="66389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97446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08594" y="1267510"/>
            <a:ext cx="3799380" cy="2762304"/>
          </a:xfrm>
        </p:spPr>
        <p:txBody>
          <a:bodyPr/>
          <a:lstStyle/>
          <a:p>
            <a:pPr algn="l"/>
            <a:r>
              <a:rPr lang="en-US" altLang="zh-CN" dirty="0" smtClean="0"/>
              <a:t>2.</a:t>
            </a:r>
            <a:r>
              <a:rPr lang="zh-CN" altLang="en-US" dirty="0" smtClean="0"/>
              <a:t>上传之后收到报错文件（邮件中也有提醒），需要出现错误代码：</a:t>
            </a:r>
            <a:r>
              <a:rPr lang="en-US" altLang="zh-CN" dirty="0" smtClean="0"/>
              <a:t>5665</a:t>
            </a:r>
            <a:r>
              <a:rPr lang="zh-CN" altLang="en-US" dirty="0" smtClean="0"/>
              <a:t>的报错</a:t>
            </a:r>
            <a:endParaRPr lang="zh-CN" altLang="en-US" dirty="0"/>
          </a:p>
        </p:txBody>
      </p:sp>
      <p:pic>
        <p:nvPicPr>
          <p:cNvPr id="2050" name="Picture 2" descr="C:\Users\Admin\Desktop\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36" y="581737"/>
            <a:ext cx="37528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7778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086564" y="0"/>
            <a:ext cx="7772400" cy="1101725"/>
          </a:xfrm>
        </p:spPr>
        <p:txBody>
          <a:bodyPr/>
          <a:lstStyle/>
          <a:p>
            <a:r>
              <a:rPr lang="zh-CN" altLang="en-US" dirty="0" smtClean="0"/>
              <a:t>后台开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联系步骤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05" y="736172"/>
            <a:ext cx="4402028" cy="1961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16" y="3130653"/>
            <a:ext cx="5473262" cy="1739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83"/>
          <a:stretch/>
        </p:blipFill>
        <p:spPr bwMode="auto">
          <a:xfrm>
            <a:off x="6048474" y="3160027"/>
            <a:ext cx="2905455" cy="186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54"/>
          <a:stretch/>
        </p:blipFill>
        <p:spPr bwMode="auto">
          <a:xfrm>
            <a:off x="6133024" y="84986"/>
            <a:ext cx="2034055" cy="261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右箭头 10"/>
          <p:cNvSpPr/>
          <p:nvPr/>
        </p:nvSpPr>
        <p:spPr>
          <a:xfrm rot="5400000">
            <a:off x="2657168" y="2868156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5667913" y="3869854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 rot="16200000">
            <a:off x="6910820" y="2862592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36780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95302" y="1246294"/>
            <a:ext cx="7772400" cy="1101725"/>
          </a:xfrm>
        </p:spPr>
        <p:txBody>
          <a:bodyPr/>
          <a:lstStyle/>
          <a:p>
            <a:r>
              <a:rPr lang="zh-CN" altLang="en-US" dirty="0" smtClean="0"/>
              <a:t>后台开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联系步骤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 rot="5400000">
            <a:off x="2657168" y="2868156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4482580" y="3750721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232" y="454633"/>
            <a:ext cx="2435569" cy="22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16" y="3150067"/>
            <a:ext cx="3149600" cy="1710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409" y="3150067"/>
            <a:ext cx="3275693" cy="1651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35026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9174" y="187257"/>
            <a:ext cx="7772400" cy="1101725"/>
          </a:xfrm>
        </p:spPr>
        <p:txBody>
          <a:bodyPr/>
          <a:lstStyle/>
          <a:p>
            <a:r>
              <a:rPr lang="zh-CN" altLang="en-US" dirty="0" smtClean="0"/>
              <a:t>联系客服申请品牌白名单</a:t>
            </a:r>
            <a:endParaRPr lang="zh-CN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61" y="1135891"/>
            <a:ext cx="3245591" cy="3323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813" y="935160"/>
            <a:ext cx="3947718" cy="3969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右箭头 19"/>
          <p:cNvSpPr/>
          <p:nvPr/>
        </p:nvSpPr>
        <p:spPr>
          <a:xfrm>
            <a:off x="4012128" y="2650734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98587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9174" y="187257"/>
            <a:ext cx="7772400" cy="1101725"/>
          </a:xfrm>
        </p:spPr>
        <p:txBody>
          <a:bodyPr/>
          <a:lstStyle/>
          <a:p>
            <a:r>
              <a:rPr lang="zh-CN" altLang="en-US" dirty="0" smtClean="0"/>
              <a:t>准备好亚马逊要求的资料</a:t>
            </a:r>
            <a:endParaRPr lang="zh-CN" alt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89" y="1313367"/>
            <a:ext cx="4002450" cy="285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52" y="1419697"/>
            <a:ext cx="3763618" cy="2641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9280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9174" y="187257"/>
            <a:ext cx="7772400" cy="1101725"/>
          </a:xfrm>
        </p:spPr>
        <p:txBody>
          <a:bodyPr/>
          <a:lstStyle/>
          <a:p>
            <a:r>
              <a:rPr lang="zh-CN" altLang="en-US" dirty="0" smtClean="0"/>
              <a:t>如何获得批量上传文件的批量编号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25" y="1451113"/>
            <a:ext cx="3022177" cy="2457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852" y="1652938"/>
            <a:ext cx="5213488" cy="2054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右箭头 6"/>
          <p:cNvSpPr/>
          <p:nvPr/>
        </p:nvSpPr>
        <p:spPr>
          <a:xfrm>
            <a:off x="3323015" y="2650734"/>
            <a:ext cx="304092" cy="135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536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9174" y="187257"/>
            <a:ext cx="7772400" cy="1101725"/>
          </a:xfrm>
        </p:spPr>
        <p:txBody>
          <a:bodyPr/>
          <a:lstStyle/>
          <a:p>
            <a:r>
              <a:rPr lang="zh-CN" altLang="en-US" dirty="0" smtClean="0"/>
              <a:t>在帮助页面打开问题日志</a:t>
            </a:r>
            <a:endParaRPr lang="zh-CN" altLang="en-US" dirty="0"/>
          </a:p>
        </p:txBody>
      </p:sp>
      <p:pic>
        <p:nvPicPr>
          <p:cNvPr id="8194" name="Picture 2" descr="C:\Users\Admin\Desktop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52" y="1219379"/>
            <a:ext cx="5935345" cy="288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7285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166</Words>
  <Application>Microsoft Office PowerPoint</Application>
  <PresentationFormat>全屏显示(16:9)</PresentationFormat>
  <Paragraphs>18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宋体</vt:lpstr>
      <vt:lpstr>微软雅黑</vt:lpstr>
      <vt:lpstr>Sniglet</vt:lpstr>
      <vt:lpstr>Times New Roman</vt:lpstr>
      <vt:lpstr>等线</vt:lpstr>
      <vt:lpstr>Walter Turncoat</vt:lpstr>
      <vt:lpstr>Ursula template</vt:lpstr>
      <vt:lpstr>亚马逊如何申请品牌白名单</vt:lpstr>
      <vt:lpstr>PowerPoint 演示文稿</vt:lpstr>
      <vt:lpstr>2.上传之后收到报错文件（邮件中也有提醒），需要出现错误代码：5665的报错</vt:lpstr>
      <vt:lpstr>后台开case联系步骤</vt:lpstr>
      <vt:lpstr>后台开case联系步骤2</vt:lpstr>
      <vt:lpstr>联系客服申请品牌白名单</vt:lpstr>
      <vt:lpstr>准备好亚马逊要求的资料</vt:lpstr>
      <vt:lpstr>如何获得批量上传文件的批量编号</vt:lpstr>
      <vt:lpstr>在帮助页面打开问题日志</vt:lpstr>
      <vt:lpstr>打开我们刚刚开的这个case</vt:lpstr>
      <vt:lpstr>点击回复case</vt:lpstr>
      <vt:lpstr>填写相关的信息，上传相关的文件</vt:lpstr>
      <vt:lpstr>邮件回复成功之后会收到这样的邮件 等待3-5个工作日就会收到审核结果通知</vt:lpstr>
      <vt:lpstr>1.你的品牌名字必须是查询过的，有大概率能通过的 2.你提供的商品图片和包装图片必须包含你的商标，不能PS，也不能贴上去。 3.品牌白名单通过之后，我们就可以使用这个品牌上传商品，但是还是需要UPC，如果不想用UPC，需要再次申请GTIN豁免。 4.品牌白名单只是暂时的，如果你一直不申请商标有可能被别人抢注册，同时有可能被人投诉售假（被封店铺）。 </vt:lpstr>
      <vt:lpstr>更多干货分享，请关注我的微信主页或者微信！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从零开始由亚马逊小白变成专业卖家系列课</dc:title>
  <dc:creator>JD</dc:creator>
  <cp:lastModifiedBy>Admin</cp:lastModifiedBy>
  <cp:revision>148</cp:revision>
  <dcterms:created xsi:type="dcterms:W3CDTF">2019-10-12T02:37:00Z</dcterms:created>
  <dcterms:modified xsi:type="dcterms:W3CDTF">2020-06-24T15:08:58Z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